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pen Sans Extra Bold" charset="1" panose="020B0906030804020204"/>
      <p:regular r:id="rId16"/>
    </p:embeddedFont>
    <p:embeddedFont>
      <p:font typeface="Open Sans Extra Bold Italics" charset="1" panose="020B09060308040202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Dream Avenue" charset="1" panose="0200050300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6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6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7370" y="3015804"/>
            <a:ext cx="7438961" cy="468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5"/>
              </a:lnSpc>
            </a:pPr>
            <a:r>
              <a:rPr lang="en-US" sz="13844" spc="332">
                <a:solidFill>
                  <a:srgbClr val="004AAD"/>
                </a:solidFill>
                <a:latin typeface="Dream Avenue"/>
              </a:rPr>
              <a:t>Office</a:t>
            </a:r>
          </a:p>
          <a:p>
            <a:pPr algn="ctr">
              <a:lnSpc>
                <a:spcPts val="11905"/>
              </a:lnSpc>
            </a:pPr>
            <a:r>
              <a:rPr lang="en-US" sz="13844" spc="332">
                <a:solidFill>
                  <a:srgbClr val="004AAD"/>
                </a:solidFill>
                <a:latin typeface="Dream Avenue"/>
              </a:rPr>
              <a:t>Supplies</a:t>
            </a:r>
          </a:p>
          <a:p>
            <a:pPr algn="ctr">
              <a:lnSpc>
                <a:spcPts val="11905"/>
              </a:lnSpc>
            </a:pPr>
            <a:r>
              <a:rPr lang="en-US" sz="13844" spc="332">
                <a:solidFill>
                  <a:srgbClr val="004AAD"/>
                </a:solidFill>
                <a:latin typeface="Dream Avenue"/>
              </a:rPr>
              <a:t>Orders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1969016" y="1000125"/>
            <a:ext cx="6318984" cy="0"/>
          </a:xfrm>
          <a:prstGeom prst="line">
            <a:avLst/>
          </a:prstGeom>
          <a:ln cap="flat" w="95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2461">
            <a:off x="-1" y="9260681"/>
            <a:ext cx="6651713" cy="0"/>
          </a:xfrm>
          <a:prstGeom prst="line">
            <a:avLst/>
          </a:prstGeom>
          <a:ln cap="flat" w="95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86641" y="8635147"/>
            <a:ext cx="285607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4AAD"/>
                </a:solidFill>
                <a:latin typeface="Oswald Bold"/>
              </a:rPr>
              <a:t>Presented By: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641" y="9452372"/>
            <a:ext cx="616124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4AAD"/>
                </a:solidFill>
                <a:latin typeface="DM Sans"/>
              </a:rPr>
              <a:t>Girdhar, Revati, Murthi, Shashank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58071" y="-4629150"/>
            <a:ext cx="9022634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-4696947" y="10150458"/>
            <a:ext cx="12471670" cy="535148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>
            <a:off x="1028700" y="2184898"/>
            <a:ext cx="115624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4793" t="0" r="4793" b="0"/>
          <a:stretch>
            <a:fillRect/>
          </a:stretch>
        </p:blipFill>
        <p:spPr>
          <a:xfrm flipH="false" flipV="false" rot="0">
            <a:off x="1028700" y="4101999"/>
            <a:ext cx="6235642" cy="51563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4141" t="0" r="7515" b="0"/>
          <a:stretch>
            <a:fillRect/>
          </a:stretch>
        </p:blipFill>
        <p:spPr>
          <a:xfrm flipH="false" flipV="false" rot="0">
            <a:off x="7823580" y="4101999"/>
            <a:ext cx="5082408" cy="51563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9711" t="0" r="2252" b="0"/>
          <a:stretch>
            <a:fillRect/>
          </a:stretch>
        </p:blipFill>
        <p:spPr>
          <a:xfrm flipH="false" flipV="false" rot="0">
            <a:off x="13465226" y="3430032"/>
            <a:ext cx="3617323" cy="656358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165723"/>
            <a:ext cx="1357661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BI-VARIATE DISTRIBUTIONS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639105" y="-5979128"/>
            <a:ext cx="12110389" cy="124267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986589">
            <a:off x="5084777" y="6259532"/>
            <a:ext cx="9894000" cy="1015242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81673" y="4162277"/>
            <a:ext cx="7311675" cy="394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48"/>
              </a:lnSpc>
            </a:pPr>
            <a:r>
              <a:rPr lang="en-US" sz="7571" spc="742">
                <a:solidFill>
                  <a:srgbClr val="FFFFFF"/>
                </a:solidFill>
                <a:latin typeface="Oswald Bold"/>
              </a:rPr>
              <a:t>KPI/ METRIC BASED QUESTIONS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40034" y="5738235"/>
            <a:ext cx="5422036" cy="922409"/>
            <a:chOff x="0" y="0"/>
            <a:chExt cx="7229381" cy="1229879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7229381" cy="1229879"/>
              <a:chOff x="0" y="0"/>
              <a:chExt cx="13271500" cy="22577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>
                <a:off x="12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>
                <a:off x="10680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7296C6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7863">
            <a:off x="-571305" y="6150994"/>
            <a:ext cx="21273218" cy="912814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90509" y="4297773"/>
            <a:ext cx="6968791" cy="3841181"/>
            <a:chOff x="0" y="0"/>
            <a:chExt cx="9291722" cy="512157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46379" r="0" b="0"/>
            <a:stretch>
              <a:fillRect/>
            </a:stretch>
          </p:blipFill>
          <p:spPr>
            <a:xfrm flipH="false" flipV="false" rot="0">
              <a:off x="3787693" y="4538693"/>
              <a:ext cx="5504029" cy="58288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46379" r="0" b="0"/>
            <a:stretch>
              <a:fillRect/>
            </a:stretch>
          </p:blipFill>
          <p:spPr>
            <a:xfrm flipH="false" flipV="false" rot="0">
              <a:off x="0" y="4538693"/>
              <a:ext cx="5504029" cy="58288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1181" t="2985" r="590" b="0"/>
            <a:stretch>
              <a:fillRect/>
            </a:stretch>
          </p:blipFill>
          <p:spPr>
            <a:xfrm flipH="false" flipV="false" rot="0">
              <a:off x="0" y="0"/>
              <a:ext cx="9291722" cy="4538693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758957" y="407983"/>
            <a:ext cx="16770489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Oswald Bold"/>
              </a:rPr>
              <a:t>DISTRIBUTION OF CUSTOMERS</a:t>
            </a:r>
          </a:p>
          <a:p>
            <a:pPr algn="ctr" marL="0" indent="0" lvl="0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Oswald Bold"/>
              </a:rPr>
              <a:t>BY NUMBER OF ORDERS</a:t>
            </a:r>
          </a:p>
        </p:txBody>
      </p:sp>
      <p:sp>
        <p:nvSpPr>
          <p:cNvPr name="AutoShape 9" id="9"/>
          <p:cNvSpPr/>
          <p:nvPr/>
        </p:nvSpPr>
        <p:spPr>
          <a:xfrm>
            <a:off x="2964659" y="2199856"/>
            <a:ext cx="1234817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3178426"/>
            <a:ext cx="7314029" cy="6079874"/>
            <a:chOff x="0" y="0"/>
            <a:chExt cx="9752039" cy="810649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46379" r="0" b="0"/>
            <a:stretch>
              <a:fillRect/>
            </a:stretch>
          </p:blipFill>
          <p:spPr>
            <a:xfrm flipH="false" flipV="false" rot="0">
              <a:off x="0" y="7523617"/>
              <a:ext cx="5504029" cy="58288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3666" t="1235" r="10999" b="3683"/>
            <a:stretch>
              <a:fillRect/>
            </a:stretch>
          </p:blipFill>
          <p:spPr>
            <a:xfrm flipH="false" flipV="false" rot="0">
              <a:off x="0" y="0"/>
              <a:ext cx="9752039" cy="7523617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46379" r="0" b="0"/>
            <a:stretch>
              <a:fillRect/>
            </a:stretch>
          </p:blipFill>
          <p:spPr>
            <a:xfrm flipH="false" flipV="false" rot="0">
              <a:off x="4248010" y="7523617"/>
              <a:ext cx="5504029" cy="582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7863">
            <a:off x="-571305" y="6150994"/>
            <a:ext cx="21273218" cy="91281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46379" r="0" b="0"/>
          <a:stretch>
            <a:fillRect/>
          </a:stretch>
        </p:blipFill>
        <p:spPr>
          <a:xfrm flipH="false" flipV="false" rot="0">
            <a:off x="10145775" y="8101669"/>
            <a:ext cx="4128022" cy="4371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46379" r="0" b="0"/>
          <a:stretch>
            <a:fillRect/>
          </a:stretch>
        </p:blipFill>
        <p:spPr>
          <a:xfrm flipH="false" flipV="false" rot="0">
            <a:off x="7079989" y="8101669"/>
            <a:ext cx="4128022" cy="4371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46379" r="0" b="0"/>
          <a:stretch>
            <a:fillRect/>
          </a:stretch>
        </p:blipFill>
        <p:spPr>
          <a:xfrm flipH="false" flipV="false" rot="0">
            <a:off x="4014204" y="8072172"/>
            <a:ext cx="4128022" cy="4371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1528" t="0" r="3057" b="0"/>
          <a:stretch>
            <a:fillRect/>
          </a:stretch>
        </p:blipFill>
        <p:spPr>
          <a:xfrm flipH="false" flipV="false" rot="0">
            <a:off x="4014204" y="2631790"/>
            <a:ext cx="10259592" cy="54698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83243" y="515269"/>
            <a:ext cx="16921514" cy="63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86"/>
              </a:lnSpc>
            </a:pPr>
            <a:r>
              <a:rPr lang="en-US" sz="4886">
                <a:solidFill>
                  <a:srgbClr val="004AAD"/>
                </a:solidFill>
                <a:latin typeface="Oswald Bold"/>
              </a:rPr>
              <a:t>TOP 3 PRODUCT FROM DIFFERENT CATEGORIES WITH HIGH SALES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670550" y="1309430"/>
            <a:ext cx="1694762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7863">
            <a:off x="-571305" y="7109118"/>
            <a:ext cx="21273218" cy="91281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46379" r="0" b="0"/>
          <a:stretch>
            <a:fillRect/>
          </a:stretch>
        </p:blipFill>
        <p:spPr>
          <a:xfrm flipH="false" flipV="false" rot="0">
            <a:off x="11238823" y="8462866"/>
            <a:ext cx="4128022" cy="4371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46379" r="0" b="0"/>
          <a:stretch>
            <a:fillRect/>
          </a:stretch>
        </p:blipFill>
        <p:spPr>
          <a:xfrm flipH="false" flipV="false" rot="0">
            <a:off x="3832754" y="8462866"/>
            <a:ext cx="4128022" cy="4371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46379" r="0" b="0"/>
          <a:stretch>
            <a:fillRect/>
          </a:stretch>
        </p:blipFill>
        <p:spPr>
          <a:xfrm flipH="false" flipV="false" rot="0">
            <a:off x="2994723" y="8462866"/>
            <a:ext cx="4128022" cy="43716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25067" y="240516"/>
            <a:ext cx="14933037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Oswald Bold"/>
              </a:rPr>
              <a:t>SUMMARY TO REPORT FOR</a:t>
            </a:r>
          </a:p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4AAD"/>
                </a:solidFill>
                <a:latin typeface="Oswald Bold"/>
              </a:rPr>
              <a:t>ORDER ID, CUSTOMER ID &amp; PRODUCTS</a:t>
            </a:r>
          </a:p>
          <a:p>
            <a:pPr algn="ctr" marL="0" indent="0" lvl="0">
              <a:lnSpc>
                <a:spcPts val="60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994723" y="2714111"/>
            <a:ext cx="12372121" cy="5748755"/>
            <a:chOff x="0" y="0"/>
            <a:chExt cx="3849307" cy="17885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849307" cy="1788596"/>
            </a:xfrm>
            <a:custGeom>
              <a:avLst/>
              <a:gdLst/>
              <a:ahLst/>
              <a:cxnLst/>
              <a:rect r="r" b="b" t="t" l="l"/>
              <a:pathLst>
                <a:path h="1788596" w="3849307">
                  <a:moveTo>
                    <a:pt x="0" y="0"/>
                  </a:moveTo>
                  <a:lnTo>
                    <a:pt x="3849307" y="0"/>
                  </a:lnTo>
                  <a:lnTo>
                    <a:pt x="3849307" y="1788596"/>
                  </a:lnTo>
                  <a:lnTo>
                    <a:pt x="0" y="178859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954157" y="1906539"/>
            <a:ext cx="122120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051619" y="6098573"/>
            <a:ext cx="6258331" cy="363959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771854" y="3736191"/>
            <a:ext cx="1129308" cy="4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14"/>
              </a:lnSpc>
            </a:pPr>
            <a:r>
              <a:rPr lang="en-US" sz="2691" spc="263">
                <a:solidFill>
                  <a:srgbClr val="FFFBFB"/>
                </a:solidFill>
                <a:latin typeface="DM Sans Bold"/>
              </a:rPr>
              <a:t>17,415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93589" y="3736191"/>
            <a:ext cx="3613547" cy="4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4"/>
              </a:lnSpc>
            </a:pPr>
            <a:r>
              <a:rPr lang="en-US" sz="2691" spc="263">
                <a:solidFill>
                  <a:srgbClr val="FFFBFB"/>
                </a:solidFill>
                <a:latin typeface="DM Sans Bold"/>
              </a:rPr>
              <a:t>Unique Customers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32754" y="4893277"/>
            <a:ext cx="2757091" cy="4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4"/>
              </a:lnSpc>
            </a:pPr>
            <a:r>
              <a:rPr lang="en-US" sz="2691">
                <a:solidFill>
                  <a:srgbClr val="FFFBFB"/>
                </a:solidFill>
                <a:latin typeface="DM Sans Bold"/>
              </a:rPr>
              <a:t>Unique Products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8529" y="4893277"/>
            <a:ext cx="1062633" cy="4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14"/>
              </a:lnSpc>
            </a:pPr>
            <a:r>
              <a:rPr lang="en-US" sz="2691" spc="263">
                <a:solidFill>
                  <a:srgbClr val="FFFBFB"/>
                </a:solidFill>
                <a:latin typeface="DM Sans Bold"/>
              </a:rPr>
              <a:t>3,788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7863">
            <a:off x="-571305" y="7109118"/>
            <a:ext cx="21273218" cy="91281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46379" r="0" b="0"/>
          <a:stretch>
            <a:fillRect/>
          </a:stretch>
        </p:blipFill>
        <p:spPr>
          <a:xfrm flipH="false" flipV="false" rot="0">
            <a:off x="10454771" y="8305548"/>
            <a:ext cx="4128022" cy="4371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46379" r="0" b="0"/>
          <a:stretch>
            <a:fillRect/>
          </a:stretch>
        </p:blipFill>
        <p:spPr>
          <a:xfrm flipH="false" flipV="false" rot="0">
            <a:off x="7079989" y="8305548"/>
            <a:ext cx="4128022" cy="4371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46379" r="0" b="0"/>
          <a:stretch>
            <a:fillRect/>
          </a:stretch>
        </p:blipFill>
        <p:spPr>
          <a:xfrm flipH="false" flipV="false" rot="0">
            <a:off x="3639804" y="8305548"/>
            <a:ext cx="4128022" cy="43716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58454" y="594643"/>
            <a:ext cx="13103283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REPEAT CUSTOMERS</a:t>
            </a:r>
          </a:p>
          <a:p>
            <a:pPr algn="ctr" marL="0" indent="0" lvl="0">
              <a:lnSpc>
                <a:spcPts val="75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3666780" y="2556793"/>
            <a:ext cx="10916013" cy="5748755"/>
            <a:chOff x="0" y="0"/>
            <a:chExt cx="3396272" cy="17885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396272" cy="1788596"/>
            </a:xfrm>
            <a:custGeom>
              <a:avLst/>
              <a:gdLst/>
              <a:ahLst/>
              <a:cxnLst/>
              <a:rect r="r" b="b" t="t" l="l"/>
              <a:pathLst>
                <a:path h="1788596" w="3396272">
                  <a:moveTo>
                    <a:pt x="0" y="0"/>
                  </a:moveTo>
                  <a:lnTo>
                    <a:pt x="3396272" y="0"/>
                  </a:lnTo>
                  <a:lnTo>
                    <a:pt x="3396272" y="1788596"/>
                  </a:lnTo>
                  <a:lnTo>
                    <a:pt x="0" y="178859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52081" y="4130416"/>
            <a:ext cx="5089992" cy="34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1"/>
              </a:lnSpc>
            </a:pPr>
            <a:r>
              <a:rPr lang="en-US" sz="2691">
                <a:solidFill>
                  <a:srgbClr val="FFFBFB"/>
                </a:solidFill>
                <a:latin typeface="DM Sans Bold"/>
              </a:rPr>
              <a:t>Customers with a single order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0797" y="4195171"/>
            <a:ext cx="1283097" cy="4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14"/>
              </a:lnSpc>
            </a:pPr>
            <a:r>
              <a:rPr lang="en-US" sz="2691" spc="263">
                <a:solidFill>
                  <a:srgbClr val="FFFBFB"/>
                </a:solidFill>
                <a:latin typeface="DM Sans Bold"/>
              </a:rPr>
              <a:t>71.74%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3250" y="5642296"/>
            <a:ext cx="6304738" cy="34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1"/>
              </a:lnSpc>
            </a:pPr>
            <a:r>
              <a:rPr lang="en-US" sz="2691">
                <a:solidFill>
                  <a:srgbClr val="FFFBFB"/>
                </a:solidFill>
                <a:latin typeface="DM Sans Bold"/>
              </a:rPr>
              <a:t>Customers with </a:t>
            </a:r>
            <a:r>
              <a:rPr lang="en-US" sz="2691">
                <a:solidFill>
                  <a:srgbClr val="FFFBFB"/>
                </a:solidFill>
                <a:latin typeface="DM Sans Bold"/>
              </a:rPr>
              <a:t>repeated</a:t>
            </a:r>
            <a:r>
              <a:rPr lang="en-US" sz="2691">
                <a:solidFill>
                  <a:srgbClr val="FFFBFB"/>
                </a:solidFill>
                <a:latin typeface="DM Sans Bold"/>
              </a:rPr>
              <a:t> orders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0797" y="5537521"/>
            <a:ext cx="1402953" cy="4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14"/>
              </a:lnSpc>
            </a:pPr>
            <a:r>
              <a:rPr lang="en-US" sz="2691" spc="263">
                <a:solidFill>
                  <a:srgbClr val="FFFBFB"/>
                </a:solidFill>
                <a:latin typeface="DM Sans Bold"/>
              </a:rPr>
              <a:t>28.26%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227411" y="1875112"/>
            <a:ext cx="849311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-4696947" y="10150458"/>
            <a:ext cx="12471670" cy="535148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>
            <a:off x="1028700" y="2184898"/>
            <a:ext cx="115624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4143" t="0" r="3695" b="858"/>
          <a:stretch>
            <a:fillRect/>
          </a:stretch>
        </p:blipFill>
        <p:spPr>
          <a:xfrm flipH="false" flipV="false" rot="0">
            <a:off x="1028700" y="3378954"/>
            <a:ext cx="8630546" cy="12799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4693" t="25970" r="4096" b="25499"/>
          <a:stretch>
            <a:fillRect/>
          </a:stretch>
        </p:blipFill>
        <p:spPr>
          <a:xfrm flipH="false" flipV="false" rot="0">
            <a:off x="10142998" y="2827890"/>
            <a:ext cx="7116302" cy="625880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274" t="0" r="7846" b="0"/>
          <a:stretch>
            <a:fillRect/>
          </a:stretch>
        </p:blipFill>
        <p:spPr>
          <a:xfrm flipH="false" flipV="false" rot="0">
            <a:off x="1028700" y="5143500"/>
            <a:ext cx="8423950" cy="220064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165723"/>
            <a:ext cx="1357661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BIGGEST MARKET -ASIA-PACIFIC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89790"/>
            <a:ext cx="1507721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9"/>
              </a:lnSpc>
            </a:pPr>
            <a:r>
              <a:rPr lang="en-US" sz="1999" spc="195">
                <a:solidFill>
                  <a:srgbClr val="004AAD"/>
                </a:solidFill>
                <a:latin typeface="DM Sans Bold"/>
              </a:rPr>
              <a:t>TOP 3 PRODUCTS IN TERMS OF SALES FOR ASIA PACIFIC</a:t>
            </a:r>
            <a:r>
              <a:rPr lang="en-US" sz="1999" spc="195">
                <a:solidFill>
                  <a:srgbClr val="004AAD"/>
                </a:solidFill>
                <a:latin typeface="DM Sa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2998" y="9235427"/>
            <a:ext cx="7116302" cy="61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3"/>
              </a:lnSpc>
            </a:pPr>
            <a:r>
              <a:rPr lang="en-US" sz="1799" spc="176">
                <a:solidFill>
                  <a:srgbClr val="004AAD"/>
                </a:solidFill>
                <a:latin typeface="DM Sans Bold"/>
              </a:rPr>
              <a:t>ASIA-PACIFIC HAVE HIGHER SALES BUT EUROPE GIVES MAX PROFIT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-4696947" y="10150458"/>
            <a:ext cx="12471670" cy="53514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81025"/>
            <a:ext cx="1357661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HIGHLIGHTS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1600200"/>
            <a:ext cx="115624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2116836"/>
            <a:ext cx="15631568" cy="669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Most of the customers opted for Standard class shipping mode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The top Customer is Muhammed Yedwab from California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(who ordered max times 108).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Asia Pacific market has High sales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Office supply category products have been ordered many times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Every year the order, Customers, profit and sales are increasing - UP trend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Consumer Segment has max customer, max sales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Discount is inversely proportional to Profit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Customers who increased their order count every year are null customer 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Top 3 products from the Asia Pacific i.e largest market w.r.t sales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      1)Motorola Smart Phone, Full Size 221327.4918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      </a:t>
            </a:r>
            <a:r>
              <a:rPr lang="en-US" sz="2600" spc="254">
                <a:solidFill>
                  <a:srgbClr val="004AAD"/>
                </a:solidFill>
                <a:latin typeface="DM Sans"/>
              </a:rPr>
              <a:t>2)Nokia Smart Phone, with Caller ID 176466.9420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      </a:t>
            </a:r>
            <a:r>
              <a:rPr lang="en-US" sz="2600" spc="254">
                <a:solidFill>
                  <a:srgbClr val="004AAD"/>
                </a:solidFill>
                <a:latin typeface="DM Sans"/>
              </a:rPr>
              <a:t>3)Cisco Smart Phone, Full Size 169119.662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Discount is inversely proportional to sales as the company had given more discount to the product which have low sales.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-4696947" y="10150458"/>
            <a:ext cx="12471670" cy="53514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81025"/>
            <a:ext cx="1357661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HIGHLIGHTS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1600200"/>
            <a:ext cx="115624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2116836"/>
            <a:ext cx="14479252" cy="535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Top 3 customers in the last year 2015 who ordered many times 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   1) </a:t>
            </a:r>
            <a:r>
              <a:rPr lang="en-US" sz="2600" spc="254">
                <a:solidFill>
                  <a:srgbClr val="004AAD"/>
                </a:solidFill>
                <a:latin typeface="DM Sans"/>
              </a:rPr>
              <a:t>Jane Waco 2015 24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   2) </a:t>
            </a:r>
            <a:r>
              <a:rPr lang="en-US" sz="2600" spc="254">
                <a:solidFill>
                  <a:srgbClr val="004AAD"/>
                </a:solidFill>
                <a:latin typeface="DM Sans"/>
              </a:rPr>
              <a:t>Christine Sundaresam 2015 22</a:t>
            </a:r>
          </a:p>
          <a:p>
            <a:pPr>
              <a:lnSpc>
                <a:spcPts val="3588"/>
              </a:lnSpc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             3) </a:t>
            </a:r>
            <a:r>
              <a:rPr lang="en-US" sz="2600" spc="254">
                <a:solidFill>
                  <a:srgbClr val="004AAD"/>
                </a:solidFill>
                <a:latin typeface="DM Sans"/>
              </a:rPr>
              <a:t>Bruce Degenhardt 2015 22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Number of unique customers in the last 4 years: 7069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Percentage of customers with single orders: 71.74%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Percentage of customers with repeat orders: 28.26%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Even though Asia pacific market has high sales Europe had given the higher profit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More discounts lead to less profit or loss (Discount in the range up to 18% is ok)</a:t>
            </a:r>
          </a:p>
          <a:p>
            <a:pPr marL="1122681" indent="-374227" lvl="2">
              <a:lnSpc>
                <a:spcPts val="3588"/>
              </a:lnSpc>
              <a:buFont typeface="Arial"/>
              <a:buChar char="⚬"/>
            </a:pPr>
            <a:r>
              <a:rPr lang="en-US" sz="2600" spc="254">
                <a:solidFill>
                  <a:srgbClr val="004AAD"/>
                </a:solidFill>
                <a:latin typeface="DM Sans"/>
              </a:rPr>
              <a:t>Most of the orders takes 4-5 days for delivery (i.e 20%-25%)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4520" y="3768279"/>
            <a:ext cx="7438961" cy="317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5"/>
              </a:lnSpc>
            </a:pPr>
            <a:r>
              <a:rPr lang="en-US" sz="13844" spc="332">
                <a:solidFill>
                  <a:srgbClr val="004AAD"/>
                </a:solidFill>
                <a:latin typeface="Dream Avenue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1969016" y="1000125"/>
            <a:ext cx="6318984" cy="0"/>
          </a:xfrm>
          <a:prstGeom prst="line">
            <a:avLst/>
          </a:prstGeom>
          <a:ln cap="flat" w="95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2461">
            <a:off x="-1" y="9260681"/>
            <a:ext cx="6651713" cy="0"/>
          </a:xfrm>
          <a:prstGeom prst="line">
            <a:avLst/>
          </a:prstGeom>
          <a:ln cap="flat" w="95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58071" y="-4629150"/>
            <a:ext cx="9022634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59121">
            <a:off x="-4012602" y="5585714"/>
            <a:ext cx="7629294" cy="782856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019320" y="2901697"/>
            <a:ext cx="1355469" cy="6063905"/>
            <a:chOff x="0" y="0"/>
            <a:chExt cx="356996" cy="1597078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56996" cy="1597078"/>
            </a:xfrm>
            <a:custGeom>
              <a:avLst/>
              <a:gdLst/>
              <a:ahLst/>
              <a:cxnLst/>
              <a:rect r="r" b="b" t="t" l="l"/>
              <a:pathLst>
                <a:path h="1597078" w="356996">
                  <a:moveTo>
                    <a:pt x="0" y="0"/>
                  </a:moveTo>
                  <a:lnTo>
                    <a:pt x="356996" y="0"/>
                  </a:lnTo>
                  <a:lnTo>
                    <a:pt x="356996" y="1597078"/>
                  </a:lnTo>
                  <a:lnTo>
                    <a:pt x="0" y="1597078"/>
                  </a:lnTo>
                  <a:close/>
                </a:path>
              </a:pathLst>
            </a:custGeom>
            <a:solidFill>
              <a:srgbClr val="004AAD">
                <a:alpha val="2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398944"/>
            <a:ext cx="74169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004AAD"/>
                </a:solidFill>
                <a:latin typeface="Oswald Bold"/>
              </a:rPr>
              <a:t>CONTENT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231353" y="34314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4AAD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37771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4AAD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522731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4AAD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63482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4AAD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1353" y="73769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4AAD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356593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004AAD"/>
                </a:solidFill>
                <a:latin typeface="DM Sans"/>
              </a:rPr>
              <a:t>ABOUT 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445120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004AAD"/>
                </a:solidFill>
                <a:latin typeface="DM Sans"/>
              </a:rPr>
              <a:t>BUSINESS 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533647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004AAD"/>
                </a:solidFill>
                <a:latin typeface="DM Sans"/>
              </a:rPr>
              <a:t>DATA HEALTH 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645333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004AAD"/>
                </a:solidFill>
                <a:latin typeface="DM Sans"/>
              </a:rPr>
              <a:t>EXPLORATORY DATA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748203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004AAD"/>
                </a:solidFill>
                <a:latin typeface="DM Sans"/>
              </a:rPr>
              <a:t>KPI/ METRIC BASED QUESTIONS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46379" r="0" b="0"/>
          <a:stretch>
            <a:fillRect/>
          </a:stretch>
        </p:blipFill>
        <p:spPr>
          <a:xfrm flipH="false" flipV="false" rot="0">
            <a:off x="2142191" y="4828880"/>
            <a:ext cx="9752965" cy="10328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24936" t="0" r="24936" b="0"/>
          <a:stretch>
            <a:fillRect/>
          </a:stretch>
        </p:blipFill>
        <p:spPr>
          <a:xfrm flipH="false" flipV="false" rot="0">
            <a:off x="10758785" y="1049603"/>
            <a:ext cx="6176060" cy="82086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28902" t="0" r="26814" b="0"/>
          <a:stretch>
            <a:fillRect/>
          </a:stretch>
        </p:blipFill>
        <p:spPr>
          <a:xfrm flipH="false" flipV="false" rot="0">
            <a:off x="10758785" y="1052882"/>
            <a:ext cx="6176060" cy="82054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46379" r="0" b="0"/>
          <a:stretch>
            <a:fillRect/>
          </a:stretch>
        </p:blipFill>
        <p:spPr>
          <a:xfrm flipH="false" flipV="false" rot="0">
            <a:off x="1251157" y="6933907"/>
            <a:ext cx="9752965" cy="103284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3396305"/>
            <a:ext cx="10197878" cy="3872821"/>
            <a:chOff x="0" y="0"/>
            <a:chExt cx="3907248" cy="148384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907248" cy="1483845"/>
            </a:xfrm>
            <a:custGeom>
              <a:avLst/>
              <a:gdLst/>
              <a:ahLst/>
              <a:cxnLst/>
              <a:rect r="r" b="b" t="t" l="l"/>
              <a:pathLst>
                <a:path h="1483845" w="3907248">
                  <a:moveTo>
                    <a:pt x="0" y="0"/>
                  </a:moveTo>
                  <a:lnTo>
                    <a:pt x="3907248" y="0"/>
                  </a:lnTo>
                  <a:lnTo>
                    <a:pt x="3907248" y="1483845"/>
                  </a:lnTo>
                  <a:lnTo>
                    <a:pt x="0" y="1483845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8578" y="3673321"/>
            <a:ext cx="1156649" cy="117372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79578" y="7341318"/>
            <a:ext cx="7616557" cy="781549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224332"/>
            <a:ext cx="8898888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>
                <a:solidFill>
                  <a:srgbClr val="004AAD"/>
                </a:solidFill>
                <a:latin typeface="Oswald Bold"/>
              </a:rPr>
              <a:t>ABOUT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77093" y="4509098"/>
            <a:ext cx="7646008" cy="158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1"/>
              </a:lnSpc>
            </a:pPr>
            <a:r>
              <a:rPr lang="en-US" sz="2327" spc="186">
                <a:solidFill>
                  <a:srgbClr val="004AAD"/>
                </a:solidFill>
                <a:latin typeface="DM Sans"/>
              </a:rPr>
              <a:t>We were given the office suppliers dataset.</a:t>
            </a:r>
          </a:p>
          <a:p>
            <a:pPr algn="l" marL="0" indent="0" lvl="0">
              <a:lnSpc>
                <a:spcPts val="3211"/>
              </a:lnSpc>
              <a:spcBef>
                <a:spcPct val="0"/>
              </a:spcBef>
            </a:pPr>
            <a:r>
              <a:rPr lang="en-US" sz="2327" spc="186">
                <a:solidFill>
                  <a:srgbClr val="004AAD"/>
                </a:solidFill>
                <a:latin typeface="DM Sans"/>
              </a:rPr>
              <a:t>The nature of the business was to take online orders and supply them to customers of different types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07472" y="7036262"/>
            <a:ext cx="7673056" cy="76730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24816" y="5864682"/>
            <a:ext cx="2238367" cy="22383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3659" y="6435537"/>
            <a:ext cx="960682" cy="105254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39534" y="7741115"/>
            <a:ext cx="2238367" cy="22383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10099" y="7741115"/>
            <a:ext cx="2238367" cy="223836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4936" y="8254786"/>
            <a:ext cx="1268693" cy="12110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06315" y="8299743"/>
            <a:ext cx="1104804" cy="112111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774426" y="2981747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162050"/>
            <a:ext cx="1155297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BUSINESS 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4426" y="3820798"/>
            <a:ext cx="3474003" cy="20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004AAD"/>
                </a:solidFill>
                <a:latin typeface="DM Sans"/>
              </a:rPr>
              <a:t>To analyze its historic orders information for understanding how its business performs across different markets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2981747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18805" y="3820798"/>
            <a:ext cx="3474003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004AAD"/>
                </a:solidFill>
                <a:latin typeface="DM Sans"/>
              </a:rPr>
              <a:t>The company wanted to analyze how its business performs across different segments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2981747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84209" y="3820798"/>
            <a:ext cx="3474003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004AAD"/>
                </a:solidFill>
                <a:latin typeface="DM Sans"/>
              </a:rPr>
              <a:t>The company wanted to analyze how its business performs across different product categories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76364">
            <a:off x="-4105129" y="6530238"/>
            <a:ext cx="7616557" cy="7815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796146"/>
            <a:ext cx="18371805" cy="3086100"/>
            <a:chOff x="0" y="0"/>
            <a:chExt cx="4838665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838665" cy="812800"/>
            </a:xfrm>
            <a:custGeom>
              <a:avLst/>
              <a:gdLst/>
              <a:ahLst/>
              <a:cxnLst/>
              <a:rect r="r" b="b" t="t" l="l"/>
              <a:pathLst>
                <a:path h="812800" w="4838665">
                  <a:moveTo>
                    <a:pt x="0" y="0"/>
                  </a:moveTo>
                  <a:lnTo>
                    <a:pt x="4838665" y="0"/>
                  </a:lnTo>
                  <a:lnTo>
                    <a:pt x="48386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51022" y="-5525542"/>
            <a:ext cx="7616557" cy="78154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51369" y="-4238741"/>
            <a:ext cx="6709932" cy="688519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0" y="9144838"/>
            <a:ext cx="18288000" cy="1142162"/>
            <a:chOff x="0" y="0"/>
            <a:chExt cx="3531710" cy="22057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531710" cy="220570"/>
            </a:xfrm>
            <a:custGeom>
              <a:avLst/>
              <a:gdLst/>
              <a:ahLst/>
              <a:cxnLst/>
              <a:rect r="r" b="b" t="t" l="l"/>
              <a:pathLst>
                <a:path h="220570" w="3531710">
                  <a:moveTo>
                    <a:pt x="0" y="0"/>
                  </a:moveTo>
                  <a:lnTo>
                    <a:pt x="3531710" y="0"/>
                  </a:lnTo>
                  <a:lnTo>
                    <a:pt x="3531710" y="220570"/>
                  </a:lnTo>
                  <a:lnTo>
                    <a:pt x="0" y="220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4AAD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2169" r="0" b="25909"/>
          <a:stretch>
            <a:fillRect/>
          </a:stretch>
        </p:blipFill>
        <p:spPr>
          <a:xfrm flipH="false" flipV="false" rot="0">
            <a:off x="503597" y="2655813"/>
            <a:ext cx="10202116" cy="628181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920103" y="2655813"/>
            <a:ext cx="5854559" cy="628181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690980" y="702840"/>
            <a:ext cx="1090604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Oswald Bold"/>
              </a:rPr>
              <a:t>DATA HEALTH REVIEW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38" y="9220200"/>
            <a:ext cx="17666424" cy="984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3229" indent="-206615" lvl="1">
              <a:lnSpc>
                <a:spcPts val="2641"/>
              </a:lnSpc>
              <a:buFont typeface="Arial"/>
              <a:buChar char="•"/>
            </a:pPr>
            <a:r>
              <a:rPr lang="en-US" sz="1913" spc="187">
                <a:solidFill>
                  <a:srgbClr val="231F20"/>
                </a:solidFill>
                <a:latin typeface="DM Sans"/>
              </a:rPr>
              <a:t>The data set contains 51,290 rows and 24 columns.</a:t>
            </a:r>
          </a:p>
          <a:p>
            <a:pPr marL="413229" indent="-206615" lvl="1">
              <a:lnSpc>
                <a:spcPts val="2641"/>
              </a:lnSpc>
              <a:buFont typeface="Arial"/>
              <a:buChar char="•"/>
            </a:pPr>
            <a:r>
              <a:rPr lang="en-US" sz="1913" spc="187">
                <a:solidFill>
                  <a:srgbClr val="231F20"/>
                </a:solidFill>
                <a:latin typeface="DM Sans"/>
              </a:rPr>
              <a:t>All columns are proper format and  only postal code column contain null values so we dropped postal code column for further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614698"/>
            <a:chOff x="0" y="0"/>
            <a:chExt cx="4816593" cy="688645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816592" cy="688645"/>
            </a:xfrm>
            <a:custGeom>
              <a:avLst/>
              <a:gdLst/>
              <a:ahLst/>
              <a:cxnLst/>
              <a:rect r="r" b="b" t="t" l="l"/>
              <a:pathLst>
                <a:path h="6886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88645"/>
                  </a:lnTo>
                  <a:lnTo>
                    <a:pt x="0" y="68864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51369" y="-3442596"/>
            <a:ext cx="6709932" cy="68851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618183"/>
            <a:ext cx="16230600" cy="505348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976224" y="353338"/>
            <a:ext cx="13304512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Oswald Bold"/>
              </a:rPr>
              <a:t>DATA HEALTH REVIEW</a:t>
            </a:r>
          </a:p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Oswald Bold"/>
              </a:rPr>
              <a:t>STATISTICAL SUMMARY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169367" y="-10264537"/>
            <a:ext cx="15841853" cy="162556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83535" y="6556425"/>
            <a:ext cx="8775765" cy="270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73"/>
              </a:lnSpc>
            </a:pPr>
            <a:r>
              <a:rPr lang="en-US" sz="10373">
                <a:solidFill>
                  <a:srgbClr val="FFFFFF"/>
                </a:solidFill>
                <a:latin typeface="Oswald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-4696947" y="10150458"/>
            <a:ext cx="12471670" cy="53514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5041" t="0" r="6614" b="0"/>
          <a:stretch>
            <a:fillRect/>
          </a:stretch>
        </p:blipFill>
        <p:spPr>
          <a:xfrm flipH="false" flipV="false" rot="0">
            <a:off x="1028700" y="5143500"/>
            <a:ext cx="5297537" cy="459667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209675"/>
            <a:ext cx="11041515" cy="124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31"/>
              </a:lnSpc>
            </a:pPr>
            <a:r>
              <a:rPr lang="en-US" sz="9431">
                <a:solidFill>
                  <a:srgbClr val="004AAD"/>
                </a:solidFill>
                <a:latin typeface="Oswald Bold"/>
              </a:rPr>
              <a:t>UNIVARIATE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00266"/>
            <a:ext cx="5143292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287866" lvl="2">
              <a:lnSpc>
                <a:spcPts val="2759"/>
              </a:lnSpc>
              <a:buFont typeface="Arial"/>
              <a:buChar char="⚬"/>
            </a:pPr>
            <a:r>
              <a:rPr lang="en-US" sz="1999" spc="195">
                <a:solidFill>
                  <a:srgbClr val="004AAD"/>
                </a:solidFill>
                <a:latin typeface="DM Sans"/>
              </a:rPr>
              <a:t> Upon analyzing total orders by year, we analysed that every year orders have been increasing.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2477944"/>
            <a:ext cx="115624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8872" t="0" r="16655" b="0"/>
          <a:stretch>
            <a:fillRect/>
          </a:stretch>
        </p:blipFill>
        <p:spPr>
          <a:xfrm flipH="false" flipV="false" rot="0">
            <a:off x="6932301" y="5143500"/>
            <a:ext cx="4811700" cy="459667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4881" b="0"/>
          <a:stretch>
            <a:fillRect/>
          </a:stretch>
        </p:blipFill>
        <p:spPr>
          <a:xfrm flipH="false" flipV="false" rot="0">
            <a:off x="12350066" y="5143500"/>
            <a:ext cx="4909234" cy="459667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932301" y="2800266"/>
            <a:ext cx="5143292" cy="170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287866" lvl="2">
              <a:lnSpc>
                <a:spcPts val="2759"/>
              </a:lnSpc>
              <a:buFont typeface="Arial"/>
              <a:buChar char="⚬"/>
            </a:pPr>
            <a:r>
              <a:rPr lang="en-US" sz="1999" spc="195">
                <a:solidFill>
                  <a:srgbClr val="004AAD"/>
                </a:solidFill>
                <a:latin typeface="DM Sans"/>
              </a:rPr>
              <a:t> Upon analyzing total customers by year, every year customer gaining is in uptrend</a:t>
            </a:r>
          </a:p>
          <a:p>
            <a:pPr>
              <a:lnSpc>
                <a:spcPts val="2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350066" y="2800266"/>
            <a:ext cx="3970025" cy="170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287866" lvl="2">
              <a:lnSpc>
                <a:spcPts val="2759"/>
              </a:lnSpc>
              <a:buFont typeface="Arial"/>
              <a:buChar char="⚬"/>
            </a:pPr>
            <a:r>
              <a:rPr lang="en-US" sz="1999" spc="195">
                <a:solidFill>
                  <a:srgbClr val="004AAD"/>
                </a:solidFill>
                <a:latin typeface="DM Sans"/>
              </a:rPr>
              <a:t> Upon analyzing total profit by year, we analysed that every year orders have been increasing.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07869">
            <a:off x="-4696947" y="10150458"/>
            <a:ext cx="12471670" cy="53514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3294" t="1474" r="5270" b="3500"/>
          <a:stretch>
            <a:fillRect/>
          </a:stretch>
        </p:blipFill>
        <p:spPr>
          <a:xfrm flipH="false" flipV="false" rot="0">
            <a:off x="659855" y="5075775"/>
            <a:ext cx="5627484" cy="41825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165723"/>
            <a:ext cx="1357661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Oswald Bold"/>
              </a:rPr>
              <a:t>BI-VARIATE DISTRIBUTIONS 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0" y="2184898"/>
            <a:ext cx="115624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2581" t="1103" r="8411" b="4782"/>
          <a:stretch>
            <a:fillRect/>
          </a:stretch>
        </p:blipFill>
        <p:spPr>
          <a:xfrm flipH="false" flipV="false" rot="0">
            <a:off x="6706719" y="5075775"/>
            <a:ext cx="5276882" cy="41825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1126" t="2576" r="6197" b="3680"/>
          <a:stretch>
            <a:fillRect/>
          </a:stretch>
        </p:blipFill>
        <p:spPr>
          <a:xfrm flipH="false" flipV="false" rot="0">
            <a:off x="12222286" y="5075775"/>
            <a:ext cx="5405859" cy="418252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59855" y="3030729"/>
            <a:ext cx="5700698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287866" lvl="2">
              <a:lnSpc>
                <a:spcPts val="2759"/>
              </a:lnSpc>
              <a:buFont typeface="Arial"/>
              <a:buChar char="⚬"/>
            </a:pPr>
            <a:r>
              <a:rPr lang="en-US" sz="1999" spc="195">
                <a:solidFill>
                  <a:srgbClr val="004AAD"/>
                </a:solidFill>
                <a:latin typeface="DM Sans"/>
              </a:rPr>
              <a:t>As sales are increasing profit is increasing.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6719" y="3030729"/>
            <a:ext cx="5276882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287866" lvl="2">
              <a:lnSpc>
                <a:spcPts val="2759"/>
              </a:lnSpc>
              <a:buFont typeface="Arial"/>
              <a:buChar char="⚬"/>
            </a:pPr>
            <a:r>
              <a:rPr lang="en-US" sz="1999" spc="195">
                <a:solidFill>
                  <a:srgbClr val="004AAD"/>
                </a:solidFill>
                <a:latin typeface="DM Sans"/>
              </a:rPr>
              <a:t>Discounts are affecting the profit margin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22286" y="3030729"/>
            <a:ext cx="3883627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287866" lvl="2">
              <a:lnSpc>
                <a:spcPts val="2759"/>
              </a:lnSpc>
              <a:buFont typeface="Arial"/>
              <a:buChar char="⚬"/>
            </a:pPr>
            <a:r>
              <a:rPr lang="en-US" sz="1999" spc="195">
                <a:solidFill>
                  <a:srgbClr val="004AAD"/>
                </a:solidFill>
                <a:latin typeface="DM Sans"/>
              </a:rPr>
              <a:t>Shipping cost doesn't really show an impact on the profit.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DAFkFXA-tyg</dc:identifier>
  <dcterms:modified xsi:type="dcterms:W3CDTF">2011-08-01T06:04:30Z</dcterms:modified>
  <cp:revision>1</cp:revision>
  <dc:title>About THE PROJECT</dc:title>
</cp:coreProperties>
</file>